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4" r:id="rId7"/>
    <p:sldId id="261" r:id="rId8"/>
    <p:sldId id="262" r:id="rId9"/>
    <p:sldId id="267" r:id="rId10"/>
    <p:sldId id="268" r:id="rId11"/>
    <p:sldId id="270" r:id="rId12"/>
    <p:sldId id="269" r:id="rId13"/>
    <p:sldId id="263" r:id="rId14"/>
    <p:sldId id="273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B51127-9B67-440B-9BB5-8AAA135493FD}">
          <p14:sldIdLst>
            <p14:sldId id="257"/>
            <p14:sldId id="258"/>
            <p14:sldId id="259"/>
            <p14:sldId id="256"/>
            <p14:sldId id="260"/>
            <p14:sldId id="264"/>
            <p14:sldId id="261"/>
            <p14:sldId id="262"/>
            <p14:sldId id="267"/>
            <p14:sldId id="268"/>
            <p14:sldId id="270"/>
            <p14:sldId id="269"/>
            <p14:sldId id="263"/>
            <p14:sldId id="273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57C0-B3A7-4AE1-B007-695E27852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CD7D4-9B71-432E-84A8-DEA8AA170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745C5-D164-4E52-9B36-6516FAACE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29F8D-B360-45B0-BBC7-23F6A396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A0611-9B6F-44B9-8CB7-319E45CD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F1E0-017D-4360-A2F4-9D3FCD26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787B1-8ECF-4015-B205-621D8715F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A99C-E188-4181-AC7F-2432C09B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67A5B-1EDD-40D0-B33D-CA16A7B1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E29C0-B99E-42E0-8078-2819BD97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6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93BA8-9D6A-4E3F-B1EB-C576DD658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57D46-46AA-43ED-9626-568D0BCB1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E52C9-2AFF-4591-92E3-37A8B653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68254-4CF0-4982-8831-51D8C1E9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8FA18-F1FE-410F-9FD9-3F099007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8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1606-3AAB-411B-B39F-3B0295C4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8782-D652-46DD-9BA8-57BF23B20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28787-615F-4774-A73D-D584F913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3D900-F7B6-485C-B631-59776EDB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B84C-49B4-423F-BED2-3A670240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8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7513-A4FC-451F-B0C1-C4075538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466E0-116E-46DD-8864-7917791E1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5562B-CFD9-46F5-BC4A-E9BA2525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88FB-31BD-40CE-BB70-8F6D9C5D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3ACAE-3EFD-4752-99E2-8F3063CF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6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64B8-1EF8-4647-AC57-D62D3CB2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DDAE1-CC5C-4E95-8096-623C3DBCD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F33BA-74D6-4D2B-B910-B17DF044B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05C20-0BE3-44E0-9B72-632473C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3EFF3-8C57-4DA5-8F39-8363466A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2A095-9B88-44D4-87F0-EDC36406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9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640B-42A2-4648-B30C-0FE38490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996B8-23A0-48FB-B504-C5E6586E5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C4989-50A8-4B0B-9B91-E52A9AA7E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A208F-491C-47EC-9D3D-2F7692ABA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EE5FD-5B67-4539-A151-155988B64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A7F4FF-F532-4807-AF01-3E6EA63F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C4ACB-9696-4C68-846C-549B928C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E30EB-8CC7-40B6-900C-D96F2106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1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BE59-2A47-4C10-8E78-0025FF05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36860-A2AD-44FE-8AB5-EC9A7E15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825E3-1477-4A59-AEBE-C58EB500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BCB7E-3FEC-41AA-B88A-8C2B56D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7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34826-A6FA-46F8-B74F-D471E2E7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5053A-7AB5-4994-8303-68944173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E9369-0EB6-4893-9882-6F94E1A5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D536-47F8-4325-9D79-17C782D8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B4982-377B-48B4-99AF-3F7D5C45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C036B-FD89-4AF4-B669-97835F2EB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649A0-4DA9-4E3C-8202-33EF7E30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FFFFA-A858-460B-9891-9EDF0833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A963D-0419-4FD5-B983-E0A1F8E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C39B-085E-4D77-95CE-0D4AE228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CB22D-B69D-44C0-B818-1663A528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0A46D-7CA2-4CC3-B89E-4536A7DBF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1AD43-7EAA-4E4C-B2E4-BBB35DD4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D5218-0AE7-4228-AA43-9ED36830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36E42-A05A-4542-90B3-A606F852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2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21B0E-66B6-4ECC-A9BE-7A9B50824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2F843-D6EF-40EE-B3BD-01F9455C7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D0A11-BD51-450F-BE1D-CE32EC87B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52082-8796-45C3-BACF-3298415AC330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A9ED5-8FD5-49E2-BCC1-C2AE11E0D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8D57-F1C2-49EE-A97D-7E2663035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0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7A83-4990-4E65-B27B-B38A5792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Movie Recommendation System: A Business Approach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By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Roland Villafuerte</a:t>
            </a:r>
          </a:p>
        </p:txBody>
      </p:sp>
    </p:spTree>
    <p:extLst>
      <p:ext uri="{BB962C8B-B14F-4D97-AF65-F5344CB8AC3E}">
        <p14:creationId xmlns:p14="http://schemas.microsoft.com/office/powerpoint/2010/main" val="672641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44A8-87F0-42AC-9DA7-9F5DBF35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956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88E02-1CA8-4A57-B9B9-923B52EAC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560"/>
            <a:ext cx="12192000" cy="596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99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44A8-87F0-42AC-9DA7-9F5DBF35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717A1-EACF-480D-8315-EB027414D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86391"/>
            <a:ext cx="5877172" cy="5015610"/>
          </a:xfrm>
        </p:spPr>
        <p:txBody>
          <a:bodyPr anchor="ctr"/>
          <a:lstStyle/>
          <a:p>
            <a:pPr lvl="1"/>
            <a:r>
              <a:rPr lang="en-US" sz="4400" dirty="0">
                <a:solidFill>
                  <a:schemeClr val="bg1"/>
                </a:solidFill>
              </a:rPr>
              <a:t>User-Items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Hidden Patterns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Proven Technique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“Watch History”</a:t>
            </a:r>
          </a:p>
          <a:p>
            <a:pPr lvl="1"/>
            <a:endParaRPr lang="en-US" sz="44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4DBF5-7E43-45C7-B585-51C6EF424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762125"/>
            <a:ext cx="3734124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5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44A8-87F0-42AC-9DA7-9F5DBF35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Long Tail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57F8B-2A4A-4354-8572-0BA92734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" y="1667807"/>
            <a:ext cx="6105525" cy="44005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101600"/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FBBF83-8DF5-4F3B-88CF-44D9168BD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6854" y="1690688"/>
            <a:ext cx="3972172" cy="5015610"/>
          </a:xfrm>
        </p:spPr>
        <p:txBody>
          <a:bodyPr anchor="ctr"/>
          <a:lstStyle/>
          <a:p>
            <a:pPr lvl="1"/>
            <a:r>
              <a:rPr lang="en-US" sz="4400" dirty="0">
                <a:solidFill>
                  <a:schemeClr val="bg1"/>
                </a:solidFill>
              </a:rPr>
              <a:t>Random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80/20 Rule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Niche </a:t>
            </a:r>
          </a:p>
          <a:p>
            <a:pPr lvl="1"/>
            <a:endParaRPr lang="en-US" sz="44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EAF9-BBE2-4FC5-8F8F-98DE15C1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Random</a:t>
            </a:r>
          </a:p>
        </p:txBody>
      </p:sp>
      <p:pic>
        <p:nvPicPr>
          <p:cNvPr id="6148" name="Picture 4" descr="The EvoLLLution | The Ins and Outs of Vendor Partnerships: Three Steps to Forging a Strong Partnership">
            <a:extLst>
              <a:ext uri="{FF2B5EF4-FFF2-40B4-BE49-F238E27FC236}">
                <a16:creationId xmlns:a16="http://schemas.microsoft.com/office/drawing/2014/main" id="{E20C4028-CD79-4521-BFE7-8F1ED403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690688"/>
            <a:ext cx="5869259" cy="4654356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17918A-3331-46ED-B106-05A0B7B4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6" y="1824038"/>
            <a:ext cx="5534024" cy="4195762"/>
          </a:xfrm>
        </p:spPr>
      </p:pic>
    </p:spTree>
    <p:extLst>
      <p:ext uri="{BB962C8B-B14F-4D97-AF65-F5344CB8AC3E}">
        <p14:creationId xmlns:p14="http://schemas.microsoft.com/office/powerpoint/2010/main" val="406690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988D-FA23-4C44-9CD9-AEA1B7E7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</a:t>
            </a:r>
            <a:endParaRPr lang="en-US" sz="3200" dirty="0"/>
          </a:p>
        </p:txBody>
      </p:sp>
      <p:pic>
        <p:nvPicPr>
          <p:cNvPr id="7" name="Picture 2" descr="Image result for picture of company growth curve">
            <a:extLst>
              <a:ext uri="{FF2B5EF4-FFF2-40B4-BE49-F238E27FC236}">
                <a16:creationId xmlns:a16="http://schemas.microsoft.com/office/drawing/2014/main" id="{D3AF80CC-2173-4E65-A516-AE5D05D99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7" y="981809"/>
            <a:ext cx="5939883" cy="5664317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A5761F-4899-42D3-9859-5B33FA2E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28" y="1663045"/>
            <a:ext cx="5877172" cy="4175780"/>
          </a:xfrm>
        </p:spPr>
        <p:txBody>
          <a:bodyPr anchor="ctr"/>
          <a:lstStyle/>
          <a:p>
            <a:pPr marL="457200" lvl="1" indent="0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 Proven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 Content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 Business</a:t>
            </a:r>
          </a:p>
          <a:p>
            <a:pPr lvl="1"/>
            <a:endParaRPr lang="en-US" sz="44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2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01F5-CB74-4CED-99F2-B79FA990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499AD-1D61-4246-9BD1-630C4373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8644"/>
            <a:ext cx="12043316" cy="5318319"/>
          </a:xfrm>
        </p:spPr>
        <p:txBody>
          <a:bodyPr anchor="ctr">
            <a:norm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7003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DC3C01-9028-485F-B0DB-3864FC89C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305" y="1629251"/>
            <a:ext cx="5804909" cy="4351338"/>
          </a:xfr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0C8B17-E2F1-47A0-9F6F-2FDB96104E30}"/>
              </a:ext>
            </a:extLst>
          </p:cNvPr>
          <p:cNvSpPr txBox="1">
            <a:spLocks/>
          </p:cNvSpPr>
          <p:nvPr/>
        </p:nvSpPr>
        <p:spPr>
          <a:xfrm>
            <a:off x="838200" y="522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What is It?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62DAE-943C-4501-A5F4-C21C8B49ADAE}"/>
              </a:ext>
            </a:extLst>
          </p:cNvPr>
          <p:cNvSpPr txBox="1"/>
          <p:nvPr/>
        </p:nvSpPr>
        <p:spPr>
          <a:xfrm flipH="1">
            <a:off x="934720" y="2028616"/>
            <a:ext cx="45516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Consume </a:t>
            </a:r>
          </a:p>
        </p:txBody>
      </p:sp>
    </p:spTree>
    <p:extLst>
      <p:ext uri="{BB962C8B-B14F-4D97-AF65-F5344CB8AC3E}">
        <p14:creationId xmlns:p14="http://schemas.microsoft.com/office/powerpoint/2010/main" val="8221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12E1-0C71-4C22-9CCC-237FFC22F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Who Cares?</a:t>
            </a:r>
          </a:p>
        </p:txBody>
      </p:sp>
    </p:spTree>
    <p:extLst>
      <p:ext uri="{BB962C8B-B14F-4D97-AF65-F5344CB8AC3E}">
        <p14:creationId xmlns:p14="http://schemas.microsoft.com/office/powerpoint/2010/main" val="295157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D4C3-E34A-4FC6-A49F-050C3F21B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8640"/>
            <a:ext cx="9144000" cy="80022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Revenue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D1E88-583F-4801-9D36-0AA00211B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0216" y="1538868"/>
            <a:ext cx="9144000" cy="4795025"/>
          </a:xfrm>
        </p:spPr>
        <p:txBody>
          <a:bodyPr anchor="ctr">
            <a:norm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Subscriptions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Ads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Control of items</a:t>
            </a:r>
          </a:p>
        </p:txBody>
      </p:sp>
    </p:spTree>
    <p:extLst>
      <p:ext uri="{BB962C8B-B14F-4D97-AF65-F5344CB8AC3E}">
        <p14:creationId xmlns:p14="http://schemas.microsoft.com/office/powerpoint/2010/main" val="255699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B057A-1F67-4C03-B2BD-6B97789F1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53921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100k Ratings</a:t>
            </a:r>
          </a:p>
          <a:p>
            <a:r>
              <a:rPr lang="en-US" sz="6000" dirty="0">
                <a:solidFill>
                  <a:schemeClr val="bg1"/>
                </a:solidFill>
              </a:rPr>
              <a:t>600 Users </a:t>
            </a:r>
          </a:p>
          <a:p>
            <a:r>
              <a:rPr lang="en-US" sz="6000" dirty="0">
                <a:solidFill>
                  <a:schemeClr val="bg1"/>
                </a:solidFill>
              </a:rPr>
              <a:t>9,700 Movies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6D0862-853E-404C-951C-15621D47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MovieLens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CA47D-FB85-40F4-AE96-3DAC26690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5" y="1690688"/>
            <a:ext cx="5257800" cy="44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A00E-863B-4E94-A40D-619A577E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7" y="256479"/>
            <a:ext cx="11752385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Top “N”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00BF-E700-4645-BC4E-CA6EC0C7D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98" y="1018479"/>
            <a:ext cx="11752385" cy="5627645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Most Common</a:t>
            </a:r>
          </a:p>
          <a:p>
            <a:r>
              <a:rPr lang="en-US" sz="6000" dirty="0">
                <a:solidFill>
                  <a:schemeClr val="bg1"/>
                </a:solidFill>
              </a:rPr>
              <a:t>Items on List</a:t>
            </a:r>
          </a:p>
          <a:p>
            <a:r>
              <a:rPr lang="en-US" sz="6000" dirty="0">
                <a:solidFill>
                  <a:schemeClr val="bg1"/>
                </a:solidFill>
              </a:rPr>
              <a:t>Rank Importance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02514-9AA8-495A-82D8-768018D23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1" y="1432561"/>
            <a:ext cx="5257800" cy="47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3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DD4C-8DC6-4566-A23A-5CE11DF3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90E99-DFEE-4945-AC55-B20BED542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67" y="1972925"/>
            <a:ext cx="5893833" cy="4517084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 2 for accuracy</a:t>
            </a:r>
          </a:p>
          <a:p>
            <a:r>
              <a:rPr lang="en-US" sz="4800" dirty="0">
                <a:solidFill>
                  <a:schemeClr val="bg1"/>
                </a:solidFill>
              </a:rPr>
              <a:t> 3 user-focused</a:t>
            </a:r>
          </a:p>
          <a:p>
            <a:r>
              <a:rPr lang="en-US" sz="4800" dirty="0">
                <a:solidFill>
                  <a:schemeClr val="bg1"/>
                </a:solidFill>
              </a:rPr>
              <a:t> 3 systemic </a:t>
            </a:r>
          </a:p>
          <a:p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2" descr="Image result for cross functional team">
            <a:extLst>
              <a:ext uri="{FF2B5EF4-FFF2-40B4-BE49-F238E27FC236}">
                <a16:creationId xmlns:a16="http://schemas.microsoft.com/office/drawing/2014/main" id="{4DE6A4BF-6E07-45FF-A919-F923960B2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690687"/>
            <a:ext cx="5913864" cy="4873807"/>
          </a:xfrm>
          <a:prstGeom prst="rect">
            <a:avLst/>
          </a:prstGeom>
          <a:noFill/>
          <a:effectLst>
            <a:softEdge rad="990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76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44A8-87F0-42AC-9DA7-9F5DBF35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0075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Qualitative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33D54-B2D3-451A-94BC-9551293FD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600075"/>
            <a:ext cx="11925299" cy="6038849"/>
          </a:xfrm>
        </p:spPr>
      </p:pic>
    </p:spTree>
    <p:extLst>
      <p:ext uri="{BB962C8B-B14F-4D97-AF65-F5344CB8AC3E}">
        <p14:creationId xmlns:p14="http://schemas.microsoft.com/office/powerpoint/2010/main" val="327489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44A8-87F0-42AC-9DA7-9F5DBF35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717A1-EACF-480D-8315-EB027414D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1992502"/>
            <a:ext cx="4343400" cy="3712973"/>
          </a:xfrm>
        </p:spPr>
        <p:txBody>
          <a:bodyPr anchor="ctr"/>
          <a:lstStyle/>
          <a:p>
            <a:pPr lvl="1"/>
            <a:r>
              <a:rPr lang="en-US" sz="4800" dirty="0">
                <a:solidFill>
                  <a:schemeClr val="bg1"/>
                </a:solidFill>
              </a:rPr>
              <a:t>Like items</a:t>
            </a:r>
          </a:p>
          <a:p>
            <a:pPr lvl="1"/>
            <a:r>
              <a:rPr lang="en-US" sz="4800" dirty="0">
                <a:solidFill>
                  <a:schemeClr val="bg1"/>
                </a:solidFill>
              </a:rPr>
              <a:t>Genre / Year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“Popular”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C6F6E-F22B-4959-A660-EB5C66F37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686391"/>
            <a:ext cx="4133849" cy="40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0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4520</TotalTime>
  <Words>100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Who Cares?</vt:lpstr>
      <vt:lpstr>Revenue</vt:lpstr>
      <vt:lpstr>MovieLens</vt:lpstr>
      <vt:lpstr>Top “N” Recommender</vt:lpstr>
      <vt:lpstr>Metrics</vt:lpstr>
      <vt:lpstr>Qualitative</vt:lpstr>
      <vt:lpstr>Content</vt:lpstr>
      <vt:lpstr>Machine Learning</vt:lpstr>
      <vt:lpstr>Machine Learning</vt:lpstr>
      <vt:lpstr>Long Tail</vt:lpstr>
      <vt:lpstr>Random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Maribel</dc:creator>
  <cp:lastModifiedBy>Maribel</cp:lastModifiedBy>
  <cp:revision>48</cp:revision>
  <dcterms:created xsi:type="dcterms:W3CDTF">2021-02-06T20:29:35Z</dcterms:created>
  <dcterms:modified xsi:type="dcterms:W3CDTF">2021-03-30T00:52:26Z</dcterms:modified>
</cp:coreProperties>
</file>